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58" r:id="rId8"/>
    <p:sldId id="259" r:id="rId9"/>
    <p:sldId id="260" r:id="rId10"/>
    <p:sldId id="265" r:id="rId11"/>
    <p:sldId id="261" r:id="rId12"/>
    <p:sldId id="26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E0DDB9-FC54-C4BF-993F-4560948B5B03}" v="32" dt="2024-04-29T08:39:54.4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2AF7-943E-9E45-5F8C-5B364AF28D6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6BBC935-03C5-9213-2E3F-1ADB24E8AF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E112DF7-0955-D921-1EAB-FE4E630F8130}"/>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64AE682B-D370-D59E-FA0E-9820B3B5D0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4BCB9-D14A-3D14-92C0-73CB20CAAB28}"/>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1686374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CAC1-C789-214E-29C8-4B30BC82EA5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333A614-BD3A-A9F4-99BD-0EC1260D709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EDE9AB7-B0E8-6660-E903-235808BFB07F}"/>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33ACE512-43B1-41BC-9600-05FE54FB32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37C059-1C12-08CF-D02E-0A92E4877EEC}"/>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12108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7F144C-70E6-740D-A23F-706AECD4EF8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0307023-9E75-F664-451D-823F98FCAD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7508C91-085A-A495-F673-9735CEE1A9E6}"/>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FE5B31EF-402B-9193-F50D-ACDC42BB6B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2AA11D-EB12-0298-A38A-C85BCBA6C3B8}"/>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303301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BAC17-A48D-FE77-4C1F-3469AB235C6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A30A537-0CCC-52C9-5B4B-2C4677C3871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96B244A-898A-F1C1-0D36-94227D4F101E}"/>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98BBB922-DFFC-950F-45C1-E91BA614B0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46707C-D752-9AC3-564D-2C042F5DC36A}"/>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58359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42CC7-5834-3D98-3FF6-6BCF3A7C450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D019EB2-03F4-DF37-A887-78A861A133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978D9CB-8D8A-4939-4A07-98446F60F19A}"/>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36C04CBE-3D2E-46DF-E412-B9478E176C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FF41C7-A3E5-18CA-ED5D-C72DBB122D92}"/>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369981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11E0-CFC4-2E60-CB74-55CEA960BA9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EB4BAAC-B3E8-5274-AF87-65FDC56ED37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D3F9437-8A7D-BBB5-57E0-2CC77B458C0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A5303BA-6798-2010-8414-7E1F5AEE15B3}"/>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6" name="Footer Placeholder 5">
            <a:extLst>
              <a:ext uri="{FF2B5EF4-FFF2-40B4-BE49-F238E27FC236}">
                <a16:creationId xmlns:a16="http://schemas.microsoft.com/office/drawing/2014/main" id="{095088FC-C017-2574-DDEC-D43D6DD11E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601C3F-1F59-FA3D-3296-FCE6DDC0E36C}"/>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212652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9E0B6-5571-9E43-F325-3448B71AA5B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BCB906D-53C2-1305-34C3-81D76CBFC0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9BEB144-827E-9AA6-06D7-79EA0DA7EEE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5F41926-E9D5-E49D-DF11-310B8A92C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F318921-3BB4-C891-DC08-65A8CEB152C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3A40263-101E-E522-6E99-EE1F04EC7667}"/>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8" name="Footer Placeholder 7">
            <a:extLst>
              <a:ext uri="{FF2B5EF4-FFF2-40B4-BE49-F238E27FC236}">
                <a16:creationId xmlns:a16="http://schemas.microsoft.com/office/drawing/2014/main" id="{FE0953CF-470F-E51F-6E4F-A3A80ED4B2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4F8A98A-60DB-8458-95CB-20FD1E5683A0}"/>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194765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18C38-F458-2480-F745-B7B041FC399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DD21315-D366-21DB-DF44-CC6086565C82}"/>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4" name="Footer Placeholder 3">
            <a:extLst>
              <a:ext uri="{FF2B5EF4-FFF2-40B4-BE49-F238E27FC236}">
                <a16:creationId xmlns:a16="http://schemas.microsoft.com/office/drawing/2014/main" id="{A0A2D4C5-CFA2-0C6F-73DA-5A96D8C4BF9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FDEBF1-1ED9-A04B-0737-B07A118D5F6D}"/>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53939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955A2-D33E-7E2F-48F8-D07BA117A6A8}"/>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3" name="Footer Placeholder 2">
            <a:extLst>
              <a:ext uri="{FF2B5EF4-FFF2-40B4-BE49-F238E27FC236}">
                <a16:creationId xmlns:a16="http://schemas.microsoft.com/office/drawing/2014/main" id="{5EAAB6AC-BA76-F646-E9CF-06D96087149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7FC2E63-EE95-B8D1-DBC5-289F50F20E0F}"/>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269711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93732-18D4-3C19-AD07-B419A3E1782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27FDF38-5E59-CD75-E66C-A781732EAD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FDE059B-44B5-7C56-4040-8E590B6E7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6BAE56-1CFF-E080-35D6-052A273C531B}"/>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6" name="Footer Placeholder 5">
            <a:extLst>
              <a:ext uri="{FF2B5EF4-FFF2-40B4-BE49-F238E27FC236}">
                <a16:creationId xmlns:a16="http://schemas.microsoft.com/office/drawing/2014/main" id="{7FD5E15E-ED39-CD5D-4A1B-4AC4DB7785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3E11AC-E8A2-4D1A-8106-FC2252FB226E}"/>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1541137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5A3E8-D0D3-F28B-14FF-4A248E6436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9255B08-D741-9A36-A94D-F846DC8755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46C473-6CB8-CFA5-8BEE-B67DE8929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AB5F60-DF82-EAB7-D794-E7AC4E28BF9B}"/>
              </a:ext>
            </a:extLst>
          </p:cNvPr>
          <p:cNvSpPr>
            <a:spLocks noGrp="1"/>
          </p:cNvSpPr>
          <p:nvPr>
            <p:ph type="dt" sz="half" idx="10"/>
          </p:nvPr>
        </p:nvSpPr>
        <p:spPr/>
        <p:txBody>
          <a:bodyPr/>
          <a:lstStyle/>
          <a:p>
            <a:fld id="{4C5B2738-2C59-4224-8E24-23E9F67B778E}" type="datetimeFigureOut">
              <a:rPr lang="en-GB" smtClean="0"/>
              <a:t>29/04/2024</a:t>
            </a:fld>
            <a:endParaRPr lang="en-GB"/>
          </a:p>
        </p:txBody>
      </p:sp>
      <p:sp>
        <p:nvSpPr>
          <p:cNvPr id="6" name="Footer Placeholder 5">
            <a:extLst>
              <a:ext uri="{FF2B5EF4-FFF2-40B4-BE49-F238E27FC236}">
                <a16:creationId xmlns:a16="http://schemas.microsoft.com/office/drawing/2014/main" id="{77B3D22C-1025-B5BA-A5EE-E9D5E2CFEA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09EB7A-9FBA-018D-782C-4DFA4B7BFDD0}"/>
              </a:ext>
            </a:extLst>
          </p:cNvPr>
          <p:cNvSpPr>
            <a:spLocks noGrp="1"/>
          </p:cNvSpPr>
          <p:nvPr>
            <p:ph type="sldNum" sz="quarter" idx="12"/>
          </p:nvPr>
        </p:nvSpPr>
        <p:spPr/>
        <p:txBody>
          <a:bodyPr/>
          <a:lstStyle/>
          <a:p>
            <a:fld id="{95C4C1E7-5CCE-420B-AB1F-E443413F87AB}" type="slidenum">
              <a:rPr lang="en-GB" smtClean="0"/>
              <a:t>‹#›</a:t>
            </a:fld>
            <a:endParaRPr lang="en-GB"/>
          </a:p>
        </p:txBody>
      </p:sp>
    </p:spTree>
    <p:extLst>
      <p:ext uri="{BB962C8B-B14F-4D97-AF65-F5344CB8AC3E}">
        <p14:creationId xmlns:p14="http://schemas.microsoft.com/office/powerpoint/2010/main" val="37570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214058-DDB5-A84F-90E3-05672F5267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0054EEF-A8A5-D189-48B6-E11FB3316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A8370A-D69F-9B61-9BEA-37D06BA721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B2738-2C59-4224-8E24-23E9F67B778E}" type="datetimeFigureOut">
              <a:rPr lang="en-GB" smtClean="0"/>
              <a:t>29/04/2024</a:t>
            </a:fld>
            <a:endParaRPr lang="en-GB"/>
          </a:p>
        </p:txBody>
      </p:sp>
      <p:sp>
        <p:nvSpPr>
          <p:cNvPr id="5" name="Footer Placeholder 4">
            <a:extLst>
              <a:ext uri="{FF2B5EF4-FFF2-40B4-BE49-F238E27FC236}">
                <a16:creationId xmlns:a16="http://schemas.microsoft.com/office/drawing/2014/main" id="{4764152B-1AF3-7B7F-8532-C54E6EA69A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CD6ABC-FC94-5F6B-6B78-8BC09638A0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4C1E7-5CCE-420B-AB1F-E443413F87AB}" type="slidenum">
              <a:rPr lang="en-GB" smtClean="0"/>
              <a:t>‹#›</a:t>
            </a:fld>
            <a:endParaRPr lang="en-GB"/>
          </a:p>
        </p:txBody>
      </p:sp>
    </p:spTree>
    <p:extLst>
      <p:ext uri="{BB962C8B-B14F-4D97-AF65-F5344CB8AC3E}">
        <p14:creationId xmlns:p14="http://schemas.microsoft.com/office/powerpoint/2010/main" val="1050713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homas.Milburn@thesu.org.u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liz.tollemache@thesu.org.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ognitoforms.com/TheSU1/_20242025StudentGroupAffiliationSubmission"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view.officeapps.live.com/op/view.aspx?src=https%3A%2F%2Fwww.thesu.org.uk%2Fpageassets%2Factivities%2Fhub%2Felections%2FCommittee-Handover-Guidance.docx&amp;wdOrigin=BROWSELIN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view.officeapps.live.com/op/view.aspx?src=https%3A%2F%2Fwww.thesu.org.uk%2Fpageassets%2Factivities%2Fhub%2Felections%2FHandover-Checklist.docx&amp;wdOrigin=BROWSELIN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iew.officeapps.live.com/op/view.aspx?src=https%3A%2F%2Fwww.thesu.org.uk%2Fpageassets%2Factivities%2Fhub%2Faffiliation%2FTemplate-SU-Activity-Group-Constitution.docx&amp;wdOrigin=BROWSELINK"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view.officeapps.live.com/op/view.aspx?src=https%3A%2F%2Fwww.thesu.org.uk%2Fpageassets%2Factivities%2Fhub%2Faffiliation%2FRisk-Assessment-New-Template-Blank(1).doc&amp;wdOrigin=BROWSELINK"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view.officeapps.live.com/op/view.aspx?src=https%3A%2F%2Fwww.thesu.org.uk%2Fpageassets%2Factivities%2Fhub%2Faffiliation%2FTemplate-Budget-New-Groups-24.251-2.xlsx&amp;wdOrigin=BROWSELINK"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cognitoforms.com/TheSU1/TheSUInstructorFor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forms.office.com/Pages/ResponsePage.aspx?id=s-4LVT1qRkahEfidAXd5LgHrpbx5RnFEg3ca_tEU6-pUN01HWUQzMDBHMTUxWFBROVlPVjBKMVI0SSQlQCN0PWc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yellow and black logo&#10;&#10;Description automatically generated">
            <a:extLst>
              <a:ext uri="{FF2B5EF4-FFF2-40B4-BE49-F238E27FC236}">
                <a16:creationId xmlns:a16="http://schemas.microsoft.com/office/drawing/2014/main" id="{39AD7DB6-D36B-40D8-F31B-83AE8DB1DF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441" y="0"/>
            <a:ext cx="5203624" cy="2788926"/>
          </a:xfrm>
          <a:prstGeom prst="rect">
            <a:avLst/>
          </a:prstGeom>
        </p:spPr>
      </p:pic>
      <p:sp>
        <p:nvSpPr>
          <p:cNvPr id="6" name="Rectangle 5">
            <a:extLst>
              <a:ext uri="{FF2B5EF4-FFF2-40B4-BE49-F238E27FC236}">
                <a16:creationId xmlns:a16="http://schemas.microsoft.com/office/drawing/2014/main" id="{CE7A30B6-F3CC-9E93-7B0E-0A90F1625ED4}"/>
              </a:ext>
            </a:extLst>
          </p:cNvPr>
          <p:cNvSpPr/>
          <p:nvPr/>
        </p:nvSpPr>
        <p:spPr>
          <a:xfrm>
            <a:off x="2407176" y="3700760"/>
            <a:ext cx="7568162" cy="175432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GB" sz="5400" b="1" cap="none" spc="0">
                <a:ln/>
                <a:solidFill>
                  <a:srgbClr val="FFC000"/>
                </a:solidFill>
                <a:effectLst/>
              </a:rPr>
              <a:t>2024-25 Club and Society </a:t>
            </a:r>
          </a:p>
          <a:p>
            <a:pPr algn="ctr"/>
            <a:r>
              <a:rPr lang="en-GB" sz="5400" b="1" cap="none" spc="0">
                <a:ln/>
                <a:solidFill>
                  <a:srgbClr val="FFC000"/>
                </a:solidFill>
                <a:effectLst/>
              </a:rPr>
              <a:t>Affiliation</a:t>
            </a:r>
          </a:p>
        </p:txBody>
      </p:sp>
    </p:spTree>
    <p:extLst>
      <p:ext uri="{BB962C8B-B14F-4D97-AF65-F5344CB8AC3E}">
        <p14:creationId xmlns:p14="http://schemas.microsoft.com/office/powerpoint/2010/main" val="3022700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DC9E4D38-F04C-0416-0FDC-75DEC0EF0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6" y="0"/>
            <a:ext cx="3649979" cy="1956237"/>
          </a:xfrm>
          <a:prstGeom prst="rect">
            <a:avLst/>
          </a:prstGeom>
        </p:spPr>
      </p:pic>
      <p:sp>
        <p:nvSpPr>
          <p:cNvPr id="3" name="TextBox 2">
            <a:extLst>
              <a:ext uri="{FF2B5EF4-FFF2-40B4-BE49-F238E27FC236}">
                <a16:creationId xmlns:a16="http://schemas.microsoft.com/office/drawing/2014/main" id="{507244F2-1B91-3A39-EB69-B5B86F16FE78}"/>
              </a:ext>
            </a:extLst>
          </p:cNvPr>
          <p:cNvSpPr txBox="1"/>
          <p:nvPr/>
        </p:nvSpPr>
        <p:spPr>
          <a:xfrm>
            <a:off x="2038350" y="2918262"/>
            <a:ext cx="8296275" cy="2185214"/>
          </a:xfrm>
          <a:prstGeom prst="rect">
            <a:avLst/>
          </a:prstGeom>
          <a:noFill/>
        </p:spPr>
        <p:txBody>
          <a:bodyPr wrap="square" lIns="91440" tIns="45720" rIns="91440" bIns="45720" rtlCol="0" anchor="t">
            <a:spAutoFit/>
          </a:bodyPr>
          <a:lstStyle/>
          <a:p>
            <a:r>
              <a:rPr lang="en-GB" dirty="0"/>
              <a:t>If you have any questions on affiliation, please contact your community co-ordinator</a:t>
            </a:r>
          </a:p>
          <a:p>
            <a:endParaRPr lang="en-GB"/>
          </a:p>
          <a:p>
            <a:pPr marL="285750" indent="-285750">
              <a:buFont typeface="Arial" panose="020B0604020202020204" pitchFamily="34" charset="0"/>
              <a:buChar char="•"/>
            </a:pPr>
            <a:r>
              <a:rPr lang="en-GB" dirty="0"/>
              <a:t>Sports- Tom Milburn </a:t>
            </a:r>
            <a:r>
              <a:rPr lang="en-GB" dirty="0">
                <a:hlinkClick r:id="rId3"/>
              </a:rPr>
              <a:t>thomas.Milburn@thesu.org.uk</a:t>
            </a:r>
            <a:endParaRPr lang="en-GB" dirty="0"/>
          </a:p>
          <a:p>
            <a:pPr marL="285750" indent="-285750">
              <a:buFont typeface="Arial" panose="020B0604020202020204" pitchFamily="34" charset="0"/>
              <a:buChar char="•"/>
            </a:pPr>
            <a:r>
              <a:rPr lang="en-GB" dirty="0"/>
              <a:t>Societies- Liz Tollemache </a:t>
            </a:r>
            <a:r>
              <a:rPr lang="en-GB" dirty="0">
                <a:hlinkClick r:id="rId4"/>
              </a:rPr>
              <a:t>liz.tollemache@thesu.org.uk</a:t>
            </a:r>
            <a:endParaRPr lang="en-GB" dirty="0"/>
          </a:p>
          <a:p>
            <a:pPr marL="285750" indent="-285750">
              <a:buFont typeface="Arial" panose="020B0604020202020204" pitchFamily="34" charset="0"/>
              <a:buChar char="•"/>
            </a:pPr>
            <a:endParaRPr lang="en-GB"/>
          </a:p>
          <a:p>
            <a:r>
              <a:rPr lang="en-GB" sz="2800" dirty="0"/>
              <a:t>We look forward to welcoming you back in September!!</a:t>
            </a:r>
            <a:endParaRPr lang="en-GB" sz="2800" dirty="0">
              <a:cs typeface="Calibri"/>
            </a:endParaRPr>
          </a:p>
          <a:p>
            <a:endParaRPr lang="en-GB"/>
          </a:p>
        </p:txBody>
      </p:sp>
    </p:spTree>
    <p:extLst>
      <p:ext uri="{BB962C8B-B14F-4D97-AF65-F5344CB8AC3E}">
        <p14:creationId xmlns:p14="http://schemas.microsoft.com/office/powerpoint/2010/main" val="125791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D3E989E9-8A96-14C2-A252-20202E66B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TextBox 2">
            <a:extLst>
              <a:ext uri="{FF2B5EF4-FFF2-40B4-BE49-F238E27FC236}">
                <a16:creationId xmlns:a16="http://schemas.microsoft.com/office/drawing/2014/main" id="{0378154F-EF9D-568A-6CAF-50206A2B2A2A}"/>
              </a:ext>
            </a:extLst>
          </p:cNvPr>
          <p:cNvSpPr txBox="1"/>
          <p:nvPr/>
        </p:nvSpPr>
        <p:spPr>
          <a:xfrm>
            <a:off x="605952" y="1993669"/>
            <a:ext cx="10972800" cy="4370427"/>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2000" dirty="0"/>
              <a:t>It is the new committee's responsibility to re-affiliate the group. Failure to do so by this deadline will result in the group being made inactive and will not be allowed to continue next year. Re-affiliation deadline is </a:t>
            </a:r>
            <a:r>
              <a:rPr lang="en-GB" sz="2000" b="1" dirty="0">
                <a:highlight>
                  <a:srgbClr val="FFFF00"/>
                </a:highlight>
              </a:rPr>
              <a:t>Friday 31</a:t>
            </a:r>
            <a:r>
              <a:rPr lang="en-GB" sz="2000" b="1" baseline="30000" dirty="0">
                <a:highlight>
                  <a:srgbClr val="FFFF00"/>
                </a:highlight>
              </a:rPr>
              <a:t>st</a:t>
            </a:r>
            <a:r>
              <a:rPr lang="en-GB" sz="2000" b="1" dirty="0">
                <a:highlight>
                  <a:srgbClr val="FFFF00"/>
                </a:highlight>
              </a:rPr>
              <a:t> May. </a:t>
            </a:r>
            <a:endParaRPr lang="en-GB" sz="2000" dirty="0">
              <a:highlight>
                <a:srgbClr val="FFFF00"/>
              </a:highlight>
              <a:ea typeface="Calibri"/>
              <a:cs typeface="Calibri"/>
            </a:endParaRPr>
          </a:p>
          <a:p>
            <a:pPr marL="342900" indent="-342900">
              <a:buFont typeface="Arial" panose="020B0604020202020204" pitchFamily="34" charset="0"/>
              <a:buChar char="•"/>
            </a:pPr>
            <a:endParaRPr lang="en-GB" sz="2000">
              <a:ea typeface="Calibri"/>
              <a:cs typeface="Calibri"/>
            </a:endParaRPr>
          </a:p>
          <a:p>
            <a:pPr marL="342900" indent="-342900">
              <a:buFont typeface="Arial" panose="020B0604020202020204" pitchFamily="34" charset="0"/>
              <a:buChar char="•"/>
            </a:pPr>
            <a:r>
              <a:rPr lang="en-GB" sz="2000" dirty="0"/>
              <a:t>Committee of a  sports club or society will be expected to fill out the </a:t>
            </a:r>
            <a:r>
              <a:rPr lang="en-GB" sz="2000" dirty="0">
                <a:highlight>
                  <a:srgbClr val="FFFF00"/>
                </a:highlight>
                <a:ea typeface="+mn-lt"/>
                <a:cs typeface="+mn-lt"/>
                <a:hlinkClick r:id="rId3"/>
              </a:rPr>
              <a:t>2024/2025 Student Group Affiliation form</a:t>
            </a:r>
            <a:r>
              <a:rPr lang="en-GB" sz="2000" dirty="0"/>
              <a:t>  to disclose their committee for the year.</a:t>
            </a:r>
            <a:endParaRPr lang="en-GB" sz="2000" dirty="0">
              <a:ea typeface="Calibri"/>
              <a:cs typeface="Calibri"/>
            </a:endParaRPr>
          </a:p>
          <a:p>
            <a:pPr marL="342900" indent="-342900">
              <a:buFont typeface="Arial" panose="020B0604020202020204" pitchFamily="34" charset="0"/>
              <a:buChar char="•"/>
            </a:pPr>
            <a:endParaRPr lang="en-GB" sz="2000">
              <a:ea typeface="Calibri"/>
              <a:cs typeface="Calibri"/>
            </a:endParaRPr>
          </a:p>
          <a:p>
            <a:pPr marL="342900" indent="-342900">
              <a:buFont typeface="Arial" panose="020B0604020202020204" pitchFamily="34" charset="0"/>
              <a:buChar char="•"/>
            </a:pPr>
            <a:r>
              <a:rPr lang="en-GB" sz="2000" dirty="0"/>
              <a:t>You will be expected to submit your updated constitution, general risk assessment and budget for 2024-25. These are uploaded to the affiliation form.  If you require new, blank budget and risk assessment/constitution templates then visit the committee hub.</a:t>
            </a:r>
            <a:endParaRPr lang="en-GB" sz="2000" dirty="0">
              <a:ea typeface="Calibri"/>
              <a:cs typeface="Calibri"/>
            </a:endParaRPr>
          </a:p>
          <a:p>
            <a:endParaRPr lang="en-GB" sz="2000">
              <a:ea typeface="Calibri"/>
              <a:cs typeface="Calibri"/>
            </a:endParaRPr>
          </a:p>
          <a:p>
            <a:pPr marL="342900" indent="-342900">
              <a:buFont typeface="Arial" panose="020B0604020202020204" pitchFamily="34" charset="0"/>
              <a:buChar char="•"/>
            </a:pPr>
            <a:r>
              <a:rPr lang="en-GB" sz="2000" dirty="0"/>
              <a:t>Clubs and societies can request facility and room bookings for next year whilst completing the form.</a:t>
            </a:r>
            <a:endParaRPr lang="en-GB" sz="2000" dirty="0">
              <a:ea typeface="Calibri"/>
              <a:cs typeface="Calibri"/>
            </a:endParaRPr>
          </a:p>
          <a:p>
            <a:pPr marL="342900" indent="-342900">
              <a:buFont typeface="Arial" panose="020B0604020202020204" pitchFamily="34" charset="0"/>
              <a:buChar char="•"/>
            </a:pPr>
            <a:endParaRPr lang="en-GB">
              <a:ea typeface="Calibri"/>
              <a:cs typeface="Calibri"/>
            </a:endParaRPr>
          </a:p>
          <a:p>
            <a:pPr marL="342900" indent="-342900">
              <a:buFont typeface="Arial" panose="020B0604020202020204" pitchFamily="34" charset="0"/>
              <a:buChar char="•"/>
            </a:pPr>
            <a:endParaRPr lang="en-GB" sz="2000"/>
          </a:p>
        </p:txBody>
      </p:sp>
    </p:spTree>
    <p:extLst>
      <p:ext uri="{BB962C8B-B14F-4D97-AF65-F5344CB8AC3E}">
        <p14:creationId xmlns:p14="http://schemas.microsoft.com/office/powerpoint/2010/main" val="318685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62719CAF-56AA-343E-5FE5-638B227D3C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1142E088-1BAD-C451-7569-33181AB2C18A}"/>
              </a:ext>
            </a:extLst>
          </p:cNvPr>
          <p:cNvSpPr/>
          <p:nvPr/>
        </p:nvSpPr>
        <p:spPr>
          <a:xfrm>
            <a:off x="4725497" y="912032"/>
            <a:ext cx="299267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GB" sz="5400" b="1" cap="none" spc="0">
                <a:ln/>
                <a:solidFill>
                  <a:schemeClr val="accent4"/>
                </a:solidFill>
                <a:effectLst/>
              </a:rPr>
              <a:t>Handover</a:t>
            </a:r>
          </a:p>
        </p:txBody>
      </p:sp>
      <p:sp>
        <p:nvSpPr>
          <p:cNvPr id="4" name="TextBox 3">
            <a:extLst>
              <a:ext uri="{FF2B5EF4-FFF2-40B4-BE49-F238E27FC236}">
                <a16:creationId xmlns:a16="http://schemas.microsoft.com/office/drawing/2014/main" id="{B94A3183-39FB-915B-001C-80EE1F19E831}"/>
              </a:ext>
            </a:extLst>
          </p:cNvPr>
          <p:cNvSpPr txBox="1"/>
          <p:nvPr/>
        </p:nvSpPr>
        <p:spPr>
          <a:xfrm>
            <a:off x="966133" y="2550253"/>
            <a:ext cx="10511406" cy="2246769"/>
          </a:xfrm>
          <a:prstGeom prst="rect">
            <a:avLst/>
          </a:prstGeom>
          <a:noFill/>
        </p:spPr>
        <p:txBody>
          <a:bodyPr wrap="square" lIns="91440" tIns="45720" rIns="91440" bIns="45720" rtlCol="0" anchor="t">
            <a:spAutoFit/>
          </a:bodyPr>
          <a:lstStyle/>
          <a:p>
            <a:r>
              <a:rPr lang="en-GB" sz="2000"/>
              <a:t>Since the election results were announced, the current committee should be handing over all information to you on the running of the club or society.</a:t>
            </a:r>
            <a:endParaRPr lang="en-GB" sz="2000">
              <a:ea typeface="Calibri"/>
              <a:cs typeface="Calibri"/>
            </a:endParaRPr>
          </a:p>
          <a:p>
            <a:endParaRPr lang="en-GB" sz="2000">
              <a:ea typeface="Calibri"/>
              <a:cs typeface="Calibri"/>
            </a:endParaRPr>
          </a:p>
          <a:p>
            <a:r>
              <a:rPr lang="en-GB" sz="2000">
                <a:highlight>
                  <a:srgbClr val="FFFF00"/>
                </a:highlight>
                <a:hlinkClick r:id="rId3"/>
              </a:rPr>
              <a:t>Handover process</a:t>
            </a:r>
            <a:r>
              <a:rPr lang="en-GB" sz="2000">
                <a:highlight>
                  <a:srgbClr val="FFFF00"/>
                </a:highlight>
              </a:rPr>
              <a:t> </a:t>
            </a:r>
            <a:r>
              <a:rPr lang="en-GB" sz="2000"/>
              <a:t>is outlined via the link, so please make sure you have all the tools and information to ensure next year runs smoothly.</a:t>
            </a:r>
            <a:endParaRPr lang="en-GB" sz="2000">
              <a:ea typeface="Calibri"/>
              <a:cs typeface="Calibri"/>
            </a:endParaRPr>
          </a:p>
          <a:p>
            <a:endParaRPr lang="en-GB" sz="2000">
              <a:ea typeface="Calibri"/>
              <a:cs typeface="Calibri"/>
            </a:endParaRPr>
          </a:p>
          <a:p>
            <a:r>
              <a:rPr lang="en-GB" sz="2000">
                <a:highlight>
                  <a:srgbClr val="FFFF00"/>
                </a:highlight>
                <a:hlinkClick r:id="rId4"/>
              </a:rPr>
              <a:t>Handover checklist</a:t>
            </a:r>
            <a:r>
              <a:rPr lang="en-GB" sz="2000">
                <a:highlight>
                  <a:srgbClr val="FFFF00"/>
                </a:highlight>
              </a:rPr>
              <a:t> </a:t>
            </a:r>
            <a:r>
              <a:rPr lang="en-GB" sz="2000"/>
              <a:t>will give you a rough idea of what you require.</a:t>
            </a:r>
            <a:endParaRPr lang="en-GB" sz="2000">
              <a:ea typeface="Calibri"/>
              <a:cs typeface="Calibri"/>
            </a:endParaRPr>
          </a:p>
        </p:txBody>
      </p:sp>
    </p:spTree>
    <p:extLst>
      <p:ext uri="{BB962C8B-B14F-4D97-AF65-F5344CB8AC3E}">
        <p14:creationId xmlns:p14="http://schemas.microsoft.com/office/powerpoint/2010/main" val="364365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DEF45194-2415-103E-053C-15A2AF532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789F95BB-F76E-AB51-6C3B-67893A5DDB11}"/>
              </a:ext>
            </a:extLst>
          </p:cNvPr>
          <p:cNvSpPr/>
          <p:nvPr/>
        </p:nvSpPr>
        <p:spPr>
          <a:xfrm>
            <a:off x="4088116" y="539710"/>
            <a:ext cx="3653822" cy="923330"/>
          </a:xfrm>
          <a:prstGeom prst="rect">
            <a:avLst/>
          </a:prstGeom>
          <a:noFill/>
        </p:spPr>
        <p:txBody>
          <a:bodyPr wrap="none" lIns="91440" tIns="45720" rIns="91440" bIns="45720">
            <a:spAutoFit/>
          </a:bodyPr>
          <a:lstStyle/>
          <a:p>
            <a:pPr algn="ctr"/>
            <a:r>
              <a:rPr lang="en-GB" sz="5400" b="0" cap="none" spc="0">
                <a:ln w="0"/>
                <a:solidFill>
                  <a:schemeClr val="tx1"/>
                </a:solidFill>
                <a:effectLst>
                  <a:outerShdw blurRad="38100" dist="19050" dir="2700000" algn="tl" rotWithShape="0">
                    <a:schemeClr val="dk1">
                      <a:alpha val="40000"/>
                    </a:schemeClr>
                  </a:outerShdw>
                </a:effectLst>
              </a:rPr>
              <a:t>Constitution</a:t>
            </a:r>
          </a:p>
        </p:txBody>
      </p:sp>
      <p:sp>
        <p:nvSpPr>
          <p:cNvPr id="7" name="TextBox 6">
            <a:extLst>
              <a:ext uri="{FF2B5EF4-FFF2-40B4-BE49-F238E27FC236}">
                <a16:creationId xmlns:a16="http://schemas.microsoft.com/office/drawing/2014/main" id="{A1465AE7-AB24-B05B-225A-A4AF7305EF26}"/>
              </a:ext>
            </a:extLst>
          </p:cNvPr>
          <p:cNvSpPr txBox="1"/>
          <p:nvPr/>
        </p:nvSpPr>
        <p:spPr>
          <a:xfrm>
            <a:off x="1009650" y="2333625"/>
            <a:ext cx="10668000" cy="409342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2000" b="0" i="0">
                <a:solidFill>
                  <a:srgbClr val="111111"/>
                </a:solidFill>
                <a:effectLst/>
              </a:rPr>
              <a:t>A constitution is a body of fundamental principles and policies which a</a:t>
            </a:r>
            <a:r>
              <a:rPr lang="en-GB" sz="2000">
                <a:solidFill>
                  <a:srgbClr val="111111"/>
                </a:solidFill>
              </a:rPr>
              <a:t>n </a:t>
            </a:r>
            <a:r>
              <a:rPr lang="en-GB" sz="2000" b="0" i="0">
                <a:solidFill>
                  <a:srgbClr val="111111"/>
                </a:solidFill>
                <a:effectLst/>
              </a:rPr>
              <a:t>organisation is acknowledged to be governed.</a:t>
            </a:r>
          </a:p>
          <a:p>
            <a:endParaRPr lang="en-GB" sz="2000">
              <a:solidFill>
                <a:srgbClr val="111111"/>
              </a:solidFill>
            </a:endParaRPr>
          </a:p>
          <a:p>
            <a:pPr marL="342900" indent="-342900">
              <a:buFont typeface="Arial" panose="020B0604020202020204" pitchFamily="34" charset="0"/>
              <a:buChar char="•"/>
            </a:pPr>
            <a:r>
              <a:rPr lang="en-GB" sz="2000">
                <a:solidFill>
                  <a:srgbClr val="111111"/>
                </a:solidFill>
              </a:rPr>
              <a:t>Committees are expected to sign the constitution as a declaration of agreement with the club’s and SU’s policies.</a:t>
            </a:r>
          </a:p>
          <a:p>
            <a:pPr marL="342900" indent="-342900">
              <a:buFont typeface="Arial" panose="020B0604020202020204" pitchFamily="34" charset="0"/>
              <a:buChar char="•"/>
            </a:pPr>
            <a:endParaRPr lang="en-GB" sz="2000">
              <a:solidFill>
                <a:srgbClr val="111111"/>
              </a:solidFill>
              <a:cs typeface="Calibri" panose="020F0502020204030204"/>
            </a:endParaRPr>
          </a:p>
          <a:p>
            <a:pPr marL="342900" indent="-342900">
              <a:buFont typeface="Arial" panose="020B0604020202020204" pitchFamily="34" charset="0"/>
              <a:buChar char="•"/>
            </a:pPr>
            <a:r>
              <a:rPr lang="en-GB" sz="2000">
                <a:solidFill>
                  <a:srgbClr val="111111"/>
                </a:solidFill>
                <a:cs typeface="Calibri" panose="020F0502020204030204"/>
              </a:rPr>
              <a:t>Please ensure this has been updated to reflect the new committee, not reusing the old one!!</a:t>
            </a:r>
          </a:p>
          <a:p>
            <a:pPr marL="342900" indent="-342900">
              <a:buFont typeface="Arial" panose="020B0604020202020204" pitchFamily="34" charset="0"/>
              <a:buChar char="•"/>
            </a:pPr>
            <a:endParaRPr lang="en-GB" sz="2000">
              <a:solidFill>
                <a:srgbClr val="111111"/>
              </a:solidFill>
            </a:endParaRPr>
          </a:p>
          <a:p>
            <a:pPr marL="342900" indent="-342900">
              <a:buFont typeface="Arial" panose="020B0604020202020204" pitchFamily="34" charset="0"/>
              <a:buChar char="•"/>
            </a:pPr>
            <a:r>
              <a:rPr lang="en-GB" sz="2000">
                <a:highlight>
                  <a:srgbClr val="FFFF00"/>
                </a:highlight>
                <a:hlinkClick r:id="rId3"/>
              </a:rPr>
              <a:t>SU Constitution</a:t>
            </a:r>
            <a:r>
              <a:rPr lang="en-GB" sz="2000">
                <a:highlight>
                  <a:srgbClr val="FFFF00"/>
                </a:highlight>
              </a:rPr>
              <a:t> </a:t>
            </a:r>
            <a:r>
              <a:rPr lang="en-GB" sz="2000"/>
              <a:t>is available via the link.</a:t>
            </a:r>
            <a:endParaRPr lang="en-GB" sz="2000">
              <a:solidFill>
                <a:srgbClr val="111111"/>
              </a:solidFill>
            </a:endParaRPr>
          </a:p>
          <a:p>
            <a:pPr marL="342900" indent="-342900">
              <a:buFont typeface="Arial" panose="020B0604020202020204" pitchFamily="34" charset="0"/>
              <a:buChar char="•"/>
            </a:pPr>
            <a:endParaRPr lang="en-GB" sz="2000">
              <a:solidFill>
                <a:srgbClr val="111111"/>
              </a:solidFill>
            </a:endParaRPr>
          </a:p>
          <a:p>
            <a:pPr marL="342900" indent="-342900">
              <a:buFont typeface="Arial" panose="020B0604020202020204" pitchFamily="34" charset="0"/>
              <a:buChar char="•"/>
            </a:pPr>
            <a:endParaRPr lang="en-GB" sz="2000">
              <a:solidFill>
                <a:srgbClr val="111111"/>
              </a:solidFill>
            </a:endParaRPr>
          </a:p>
          <a:p>
            <a:endParaRPr lang="en-GB" sz="2000">
              <a:solidFill>
                <a:srgbClr val="111111"/>
              </a:solidFill>
            </a:endParaRPr>
          </a:p>
          <a:p>
            <a:endParaRPr lang="en-GB" sz="2000"/>
          </a:p>
        </p:txBody>
      </p:sp>
    </p:spTree>
    <p:extLst>
      <p:ext uri="{BB962C8B-B14F-4D97-AF65-F5344CB8AC3E}">
        <p14:creationId xmlns:p14="http://schemas.microsoft.com/office/powerpoint/2010/main" val="99638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C267811D-3B6F-5384-26CC-AC88BFFDB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F9540AFD-1E12-40C6-3C28-1F381D16BEB8}"/>
              </a:ext>
            </a:extLst>
          </p:cNvPr>
          <p:cNvSpPr/>
          <p:nvPr/>
        </p:nvSpPr>
        <p:spPr>
          <a:xfrm>
            <a:off x="3877833" y="539710"/>
            <a:ext cx="481734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GB" sz="5400" b="1" cap="none" spc="0">
                <a:ln/>
                <a:solidFill>
                  <a:schemeClr val="accent4"/>
                </a:solidFill>
                <a:effectLst/>
              </a:rPr>
              <a:t>Risk assessment</a:t>
            </a:r>
          </a:p>
        </p:txBody>
      </p:sp>
      <p:sp>
        <p:nvSpPr>
          <p:cNvPr id="5" name="TextBox 4">
            <a:extLst>
              <a:ext uri="{FF2B5EF4-FFF2-40B4-BE49-F238E27FC236}">
                <a16:creationId xmlns:a16="http://schemas.microsoft.com/office/drawing/2014/main" id="{4CEFE721-1B73-C988-D250-398E6908C7CA}"/>
              </a:ext>
            </a:extLst>
          </p:cNvPr>
          <p:cNvSpPr txBox="1"/>
          <p:nvPr/>
        </p:nvSpPr>
        <p:spPr>
          <a:xfrm>
            <a:off x="933450" y="2219325"/>
            <a:ext cx="10553700" cy="3170099"/>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2000" dirty="0">
                <a:solidFill>
                  <a:srgbClr val="111111"/>
                </a:solidFill>
              </a:rPr>
              <a:t>R</a:t>
            </a:r>
            <a:r>
              <a:rPr lang="en-GB" sz="2000" b="0" i="0" dirty="0">
                <a:solidFill>
                  <a:srgbClr val="111111"/>
                </a:solidFill>
                <a:effectLst/>
              </a:rPr>
              <a:t>isk assessment is</a:t>
            </a:r>
            <a:r>
              <a:rPr lang="en-GB" sz="2000" b="1" i="0" dirty="0">
                <a:solidFill>
                  <a:srgbClr val="111111"/>
                </a:solidFill>
                <a:effectLst/>
              </a:rPr>
              <a:t> </a:t>
            </a:r>
            <a:r>
              <a:rPr lang="en-GB" sz="2000" i="0" dirty="0">
                <a:solidFill>
                  <a:srgbClr val="111111"/>
                </a:solidFill>
                <a:effectLst/>
              </a:rPr>
              <a:t>a process of identifying hazards and evaluating any associated risks within your regular sessions</a:t>
            </a:r>
            <a:r>
              <a:rPr lang="en-GB" sz="2000" dirty="0">
                <a:solidFill>
                  <a:srgbClr val="111111"/>
                </a:solidFill>
              </a:rPr>
              <a:t> and</a:t>
            </a:r>
            <a:r>
              <a:rPr lang="en-GB" sz="2000" i="0" dirty="0">
                <a:solidFill>
                  <a:srgbClr val="111111"/>
                </a:solidFill>
                <a:effectLst/>
              </a:rPr>
              <a:t> matches</a:t>
            </a:r>
            <a:r>
              <a:rPr lang="en-GB" sz="2000" dirty="0">
                <a:solidFill>
                  <a:srgbClr val="111111"/>
                </a:solidFill>
              </a:rPr>
              <a:t>.  Reasonable</a:t>
            </a:r>
            <a:r>
              <a:rPr lang="en-GB" sz="2000" i="0" dirty="0">
                <a:solidFill>
                  <a:srgbClr val="111111"/>
                </a:solidFill>
                <a:effectLst/>
              </a:rPr>
              <a:t> control measures </a:t>
            </a:r>
            <a:r>
              <a:rPr lang="en-GB" sz="2000" dirty="0">
                <a:solidFill>
                  <a:srgbClr val="111111"/>
                </a:solidFill>
              </a:rPr>
              <a:t>will need implementing to</a:t>
            </a:r>
            <a:r>
              <a:rPr lang="en-GB" sz="2000" i="0" dirty="0">
                <a:solidFill>
                  <a:srgbClr val="111111"/>
                </a:solidFill>
                <a:effectLst/>
              </a:rPr>
              <a:t> remove or reduce them. </a:t>
            </a:r>
          </a:p>
          <a:p>
            <a:pPr marL="342900" indent="-342900">
              <a:buFont typeface="Arial" panose="020B0604020202020204" pitchFamily="34" charset="0"/>
              <a:buChar char="•"/>
            </a:pPr>
            <a:endParaRPr lang="en-GB" sz="2000">
              <a:solidFill>
                <a:srgbClr val="111111"/>
              </a:solidFill>
            </a:endParaRPr>
          </a:p>
          <a:p>
            <a:pPr marL="342900" indent="-342900">
              <a:buFont typeface="Arial" panose="020B0604020202020204" pitchFamily="34" charset="0"/>
              <a:buChar char="•"/>
            </a:pPr>
            <a:r>
              <a:rPr lang="en-GB" sz="2000" i="0" dirty="0">
                <a:solidFill>
                  <a:srgbClr val="111111"/>
                </a:solidFill>
                <a:effectLst/>
              </a:rPr>
              <a:t>Risk assessments are a requirement by the SU and our insurance providers.</a:t>
            </a:r>
            <a:endParaRPr lang="en-GB" sz="2000" i="0" dirty="0">
              <a:solidFill>
                <a:srgbClr val="111111"/>
              </a:solidFill>
              <a:effectLst/>
              <a:cs typeface="Calibri"/>
            </a:endParaRPr>
          </a:p>
          <a:p>
            <a:pPr marL="342900" indent="-342900">
              <a:buFont typeface="Arial" panose="020B0604020202020204" pitchFamily="34" charset="0"/>
              <a:buChar char="•"/>
            </a:pPr>
            <a:endParaRPr lang="en-GB" sz="2000">
              <a:solidFill>
                <a:srgbClr val="111111"/>
              </a:solidFill>
            </a:endParaRPr>
          </a:p>
          <a:p>
            <a:pPr marL="342900" indent="-342900">
              <a:buFont typeface="Arial" panose="020B0604020202020204" pitchFamily="34" charset="0"/>
              <a:buChar char="•"/>
            </a:pPr>
            <a:r>
              <a:rPr lang="en-GB" sz="2000" i="0" dirty="0">
                <a:solidFill>
                  <a:srgbClr val="111111"/>
                </a:solidFill>
                <a:effectLst/>
              </a:rPr>
              <a:t>When compiling your risk assessment please consider all hazards from the nature of your sport or activity, equipment, facilities and any external factors </a:t>
            </a:r>
            <a:r>
              <a:rPr lang="en-GB" sz="2000" i="0" dirty="0" err="1">
                <a:solidFill>
                  <a:srgbClr val="111111"/>
                </a:solidFill>
                <a:effectLst/>
              </a:rPr>
              <a:t>e.g</a:t>
            </a:r>
            <a:r>
              <a:rPr lang="en-GB" sz="2000" i="0" dirty="0">
                <a:solidFill>
                  <a:srgbClr val="111111"/>
                </a:solidFill>
                <a:effectLst/>
              </a:rPr>
              <a:t> travel/spectators.</a:t>
            </a:r>
            <a:endParaRPr lang="en-GB" sz="2000" i="0" dirty="0">
              <a:solidFill>
                <a:srgbClr val="111111"/>
              </a:solidFill>
              <a:effectLst/>
              <a:cs typeface="Calibri"/>
            </a:endParaRPr>
          </a:p>
          <a:p>
            <a:pPr marL="342900" indent="-342900">
              <a:buFont typeface="Arial" panose="020B0604020202020204" pitchFamily="34" charset="0"/>
              <a:buChar char="•"/>
            </a:pPr>
            <a:endParaRPr lang="en-GB" sz="2000">
              <a:solidFill>
                <a:srgbClr val="111111"/>
              </a:solidFill>
            </a:endParaRPr>
          </a:p>
          <a:p>
            <a:pPr marL="342900" indent="-342900">
              <a:buFont typeface="Arial" panose="020B0604020202020204" pitchFamily="34" charset="0"/>
              <a:buChar char="•"/>
            </a:pPr>
            <a:r>
              <a:rPr lang="en-GB" sz="2000" dirty="0"/>
              <a:t> You can access the </a:t>
            </a:r>
            <a:r>
              <a:rPr lang="en-GB" sz="2000" dirty="0">
                <a:highlight>
                  <a:srgbClr val="FFFF00"/>
                </a:highlight>
                <a:hlinkClick r:id="rId3"/>
              </a:rPr>
              <a:t>Risk assessment</a:t>
            </a:r>
            <a:r>
              <a:rPr lang="en-GB" sz="2000" dirty="0">
                <a:highlight>
                  <a:srgbClr val="FFFF00"/>
                </a:highlight>
              </a:rPr>
              <a:t> </a:t>
            </a:r>
            <a:r>
              <a:rPr lang="en-GB" sz="2000" dirty="0"/>
              <a:t>document here.</a:t>
            </a:r>
            <a:endParaRPr lang="en-GB" sz="2000" dirty="0">
              <a:cs typeface="Calibri"/>
            </a:endParaRPr>
          </a:p>
        </p:txBody>
      </p:sp>
    </p:spTree>
    <p:extLst>
      <p:ext uri="{BB962C8B-B14F-4D97-AF65-F5344CB8AC3E}">
        <p14:creationId xmlns:p14="http://schemas.microsoft.com/office/powerpoint/2010/main" val="163005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0B9581AE-FB43-298E-E706-0779C10191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D8D05DF5-439E-EA19-F776-AF8A999835AA}"/>
              </a:ext>
            </a:extLst>
          </p:cNvPr>
          <p:cNvSpPr/>
          <p:nvPr/>
        </p:nvSpPr>
        <p:spPr>
          <a:xfrm>
            <a:off x="5007807" y="295295"/>
            <a:ext cx="2182136" cy="923330"/>
          </a:xfrm>
          <a:prstGeom prst="rect">
            <a:avLst/>
          </a:prstGeom>
          <a:noFill/>
        </p:spPr>
        <p:txBody>
          <a:bodyPr wrap="none" lIns="91440" tIns="45720" rIns="91440" bIns="45720">
            <a:spAutoFit/>
          </a:bodyPr>
          <a:lstStyle/>
          <a:p>
            <a:pPr algn="ctr"/>
            <a:r>
              <a:rPr lang="en-GB" sz="5400" b="0" cap="none" spc="0">
                <a:ln w="0"/>
                <a:solidFill>
                  <a:schemeClr val="tx1"/>
                </a:solidFill>
                <a:effectLst>
                  <a:outerShdw blurRad="38100" dist="19050" dir="2700000" algn="tl" rotWithShape="0">
                    <a:schemeClr val="dk1">
                      <a:alpha val="40000"/>
                    </a:schemeClr>
                  </a:outerShdw>
                </a:effectLst>
              </a:rPr>
              <a:t>Budget</a:t>
            </a:r>
          </a:p>
        </p:txBody>
      </p:sp>
      <p:sp>
        <p:nvSpPr>
          <p:cNvPr id="5" name="TextBox 4">
            <a:extLst>
              <a:ext uri="{FF2B5EF4-FFF2-40B4-BE49-F238E27FC236}">
                <a16:creationId xmlns:a16="http://schemas.microsoft.com/office/drawing/2014/main" id="{AD93E319-267A-29C5-5056-9030ADE7F972}"/>
              </a:ext>
            </a:extLst>
          </p:cNvPr>
          <p:cNvSpPr txBox="1"/>
          <p:nvPr/>
        </p:nvSpPr>
        <p:spPr>
          <a:xfrm>
            <a:off x="1043084" y="1465633"/>
            <a:ext cx="10504990" cy="4370427"/>
          </a:xfrm>
          <a:prstGeom prst="rect">
            <a:avLst/>
          </a:prstGeom>
          <a:noFill/>
        </p:spPr>
        <p:txBody>
          <a:bodyPr wrap="square" lIns="91440" tIns="45720" rIns="91440" bIns="45720" anchor="t">
            <a:spAutoFit/>
          </a:bodyPr>
          <a:lstStyle/>
          <a:p>
            <a:r>
              <a:rPr lang="en-GB" sz="2000" dirty="0"/>
              <a:t> </a:t>
            </a:r>
            <a:r>
              <a:rPr lang="en-GB" sz="2000">
                <a:ea typeface="+mn-lt"/>
                <a:cs typeface="+mn-lt"/>
                <a:hlinkClick r:id="rId3"/>
              </a:rPr>
              <a:t>Budget 24-25</a:t>
            </a:r>
            <a:r>
              <a:rPr lang="en-GB" sz="2000"/>
              <a:t> can be accessed via this link.</a:t>
            </a:r>
          </a:p>
          <a:p>
            <a:endParaRPr lang="en-GB" sz="2000"/>
          </a:p>
          <a:p>
            <a:pPr marL="285750" indent="-285750">
              <a:buFont typeface="Arial" panose="020B0604020202020204" pitchFamily="34" charset="0"/>
              <a:buChar char="•"/>
            </a:pPr>
            <a:r>
              <a:rPr lang="en-GB" sz="2000" dirty="0"/>
              <a:t>This form gives a club or society an insight on the income and expenditure they will face during next year. </a:t>
            </a:r>
            <a:endParaRPr lang="en-GB" sz="2000" dirty="0">
              <a:ea typeface="Calibri"/>
              <a:cs typeface="Calibri"/>
            </a:endParaRP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r>
              <a:rPr lang="en-GB" sz="2000" dirty="0"/>
              <a:t>Membership fees (student/ associate) should ideally cover your facility and regular sessions for the duration the club plans to run during the year. It is important you detail your membership prices for BOTH your standard student membership and associate membership as we need this info to create and price your memberships to go live!</a:t>
            </a:r>
            <a:endParaRPr lang="en-GB" sz="2000" dirty="0">
              <a:cs typeface="Calibri"/>
            </a:endParaRPr>
          </a:p>
          <a:p>
            <a:pPr marL="285750" indent="-285750">
              <a:buFont typeface="Arial" panose="020B0604020202020204" pitchFamily="34" charset="0"/>
              <a:buChar char="•"/>
            </a:pPr>
            <a:endParaRPr lang="en-GB" sz="2000">
              <a:cs typeface="Calibri"/>
            </a:endParaRPr>
          </a:p>
          <a:p>
            <a:endParaRPr lang="en-GB" sz="2000">
              <a:cs typeface="Calibri"/>
            </a:endParaRPr>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endParaRPr lang="en-GB"/>
          </a:p>
        </p:txBody>
      </p:sp>
    </p:spTree>
    <p:extLst>
      <p:ext uri="{BB962C8B-B14F-4D97-AF65-F5344CB8AC3E}">
        <p14:creationId xmlns:p14="http://schemas.microsoft.com/office/powerpoint/2010/main" val="281641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yellow and black logo&#10;&#10;Description automatically generated">
            <a:extLst>
              <a:ext uri="{FF2B5EF4-FFF2-40B4-BE49-F238E27FC236}">
                <a16:creationId xmlns:a16="http://schemas.microsoft.com/office/drawing/2014/main" id="{F5F8A567-BB63-C3DA-1DCA-1C1E0863D4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5" name="Rectangle 4">
            <a:extLst>
              <a:ext uri="{FF2B5EF4-FFF2-40B4-BE49-F238E27FC236}">
                <a16:creationId xmlns:a16="http://schemas.microsoft.com/office/drawing/2014/main" id="{36DB2FA9-3894-0329-A29E-8099A8E56B9D}"/>
              </a:ext>
            </a:extLst>
          </p:cNvPr>
          <p:cNvSpPr/>
          <p:nvPr/>
        </p:nvSpPr>
        <p:spPr>
          <a:xfrm>
            <a:off x="5007807" y="295295"/>
            <a:ext cx="2182136" cy="923330"/>
          </a:xfrm>
          <a:prstGeom prst="rect">
            <a:avLst/>
          </a:prstGeom>
          <a:noFill/>
        </p:spPr>
        <p:txBody>
          <a:bodyPr wrap="none" lIns="91440" tIns="45720" rIns="91440" bIns="45720">
            <a:spAutoFit/>
          </a:bodyPr>
          <a:lstStyle/>
          <a:p>
            <a:pPr algn="ctr"/>
            <a:r>
              <a:rPr lang="en-GB" sz="5400" b="0" cap="none" spc="0">
                <a:ln w="0"/>
                <a:solidFill>
                  <a:schemeClr val="tx1"/>
                </a:solidFill>
                <a:effectLst>
                  <a:outerShdw blurRad="38100" dist="19050" dir="2700000" algn="tl" rotWithShape="0">
                    <a:schemeClr val="dk1">
                      <a:alpha val="40000"/>
                    </a:schemeClr>
                  </a:outerShdw>
                </a:effectLst>
              </a:rPr>
              <a:t>Budget</a:t>
            </a:r>
          </a:p>
        </p:txBody>
      </p:sp>
      <p:sp>
        <p:nvSpPr>
          <p:cNvPr id="7" name="TextBox 6">
            <a:extLst>
              <a:ext uri="{FF2B5EF4-FFF2-40B4-BE49-F238E27FC236}">
                <a16:creationId xmlns:a16="http://schemas.microsoft.com/office/drawing/2014/main" id="{CE58148B-CFEB-5525-F819-DFE3A30D1045}"/>
              </a:ext>
            </a:extLst>
          </p:cNvPr>
          <p:cNvSpPr txBox="1"/>
          <p:nvPr/>
        </p:nvSpPr>
        <p:spPr>
          <a:xfrm>
            <a:off x="1100593" y="1465633"/>
            <a:ext cx="9843632" cy="4370427"/>
          </a:xfrm>
          <a:prstGeom prst="rect">
            <a:avLst/>
          </a:prstGeom>
          <a:noFill/>
        </p:spPr>
        <p:txBody>
          <a:bodyPr wrap="square" lIns="91440" tIns="45720" rIns="91440" bIns="45720" anchor="t">
            <a:spAutoFit/>
          </a:bodyPr>
          <a:lstStyle/>
          <a:p>
            <a:pPr marL="285750" indent="-285750">
              <a:buFont typeface="Arial,Sans-Serif"/>
              <a:buChar char="•"/>
            </a:pPr>
            <a:r>
              <a:rPr lang="en-GB" sz="2000">
                <a:cs typeface="Calibri"/>
              </a:rPr>
              <a:t>Any sponsorship you have planned or arranged can be disclosed on the budget form. This agreement can cover equipment, kit or any major events you have planned for 24-25.</a:t>
            </a:r>
            <a:r>
              <a:rPr lang="en-US" sz="2000">
                <a:cs typeface="Calibri"/>
              </a:rPr>
              <a:t> </a:t>
            </a:r>
          </a:p>
          <a:p>
            <a:pPr marL="285750" indent="-285750">
              <a:buFont typeface="Arial,Sans-Serif"/>
              <a:buChar char="•"/>
            </a:pPr>
            <a:endParaRPr lang="en-US" sz="2000">
              <a:cs typeface="Calibri"/>
            </a:endParaRPr>
          </a:p>
          <a:p>
            <a:pPr marL="285750" indent="-285750">
              <a:buFont typeface="Arial,Sans-Serif"/>
              <a:buChar char="•"/>
            </a:pPr>
            <a:r>
              <a:rPr lang="en-GB" sz="2000">
                <a:cs typeface="Calibri"/>
              </a:rPr>
              <a:t>The budget form will give you an estimate of the expenditure a club or society will need to find a way of running sustainably by keeping to their outlined budget.</a:t>
            </a:r>
            <a:r>
              <a:rPr lang="en-US" sz="2000">
                <a:cs typeface="Calibri"/>
              </a:rPr>
              <a:t> </a:t>
            </a:r>
          </a:p>
          <a:p>
            <a:pPr marL="285750" indent="-285750">
              <a:buFont typeface="Arial,Sans-Serif"/>
              <a:buChar char="•"/>
            </a:pPr>
            <a:endParaRPr lang="en-US" sz="2000">
              <a:cs typeface="Calibri"/>
            </a:endParaRPr>
          </a:p>
          <a:p>
            <a:pPr marL="285750" indent="-285750">
              <a:buFont typeface="Arial,Sans-Serif"/>
              <a:buChar char="•"/>
            </a:pPr>
            <a:r>
              <a:rPr lang="en-GB" sz="2000">
                <a:cs typeface="Calibri"/>
              </a:rPr>
              <a:t>The budget form gives you an opportunity to apply for the first round of SU funding. Su funding is dependent on our budget for the year and the most we allocated a club last year was £400.</a:t>
            </a:r>
            <a:endParaRPr lang="en-GB"/>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endParaRPr lang="en-GB" sz="2000"/>
          </a:p>
          <a:p>
            <a:pPr marL="285750" indent="-285750">
              <a:buFont typeface="Arial" panose="020B0604020202020204" pitchFamily="34" charset="0"/>
              <a:buChar char="•"/>
            </a:pPr>
            <a:endParaRPr lang="en-GB"/>
          </a:p>
        </p:txBody>
      </p:sp>
    </p:spTree>
    <p:extLst>
      <p:ext uri="{BB962C8B-B14F-4D97-AF65-F5344CB8AC3E}">
        <p14:creationId xmlns:p14="http://schemas.microsoft.com/office/powerpoint/2010/main" val="161757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E143DDB1-518D-551F-500A-C5706B92D2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455A5A7B-F604-1C9D-57F4-084630025CBC}"/>
              </a:ext>
            </a:extLst>
          </p:cNvPr>
          <p:cNvSpPr/>
          <p:nvPr/>
        </p:nvSpPr>
        <p:spPr>
          <a:xfrm>
            <a:off x="3462162" y="627564"/>
            <a:ext cx="494346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GB" sz="5400" b="1">
                <a:ln/>
                <a:solidFill>
                  <a:schemeClr val="accent4"/>
                </a:solidFill>
              </a:rPr>
              <a:t>Regular Sessions</a:t>
            </a:r>
            <a:endParaRPr lang="en-GB" sz="5400" b="1" cap="none" spc="0">
              <a:ln/>
              <a:solidFill>
                <a:schemeClr val="accent4"/>
              </a:solidFill>
              <a:effectLst/>
            </a:endParaRPr>
          </a:p>
        </p:txBody>
      </p:sp>
      <p:sp>
        <p:nvSpPr>
          <p:cNvPr id="4" name="TextBox 3">
            <a:extLst>
              <a:ext uri="{FF2B5EF4-FFF2-40B4-BE49-F238E27FC236}">
                <a16:creationId xmlns:a16="http://schemas.microsoft.com/office/drawing/2014/main" id="{E0FE153D-56BC-02AE-608E-0A1BDEC1C219}"/>
              </a:ext>
            </a:extLst>
          </p:cNvPr>
          <p:cNvSpPr txBox="1"/>
          <p:nvPr/>
        </p:nvSpPr>
        <p:spPr>
          <a:xfrm>
            <a:off x="1190086" y="1783511"/>
            <a:ext cx="9810750" cy="4708981"/>
          </a:xfrm>
          <a:prstGeom prst="rect">
            <a:avLst/>
          </a:prstGeom>
          <a:noFill/>
        </p:spPr>
        <p:txBody>
          <a:bodyPr wrap="square" lIns="91440" tIns="45720" rIns="91440" bIns="45720" rtlCol="0" anchor="t">
            <a:spAutoFit/>
          </a:bodyPr>
          <a:lstStyle/>
          <a:p>
            <a:r>
              <a:rPr lang="en-GB" sz="2000"/>
              <a:t>As you know, we aren’t blessed with loads of facilities and use external facilities which are shared with other clubs in the local community. If you have used a facility on a specific day and time this year, I advise you to take up that allocation again to avoid disappointment. </a:t>
            </a:r>
          </a:p>
          <a:p>
            <a:endParaRPr lang="en-GB" sz="2000"/>
          </a:p>
          <a:p>
            <a:r>
              <a:rPr lang="en-GB" sz="2000"/>
              <a:t>When outlining your session requests upon affiliating please submit the following:</a:t>
            </a:r>
          </a:p>
          <a:p>
            <a:endParaRPr lang="en-GB" sz="2000"/>
          </a:p>
          <a:p>
            <a:pPr marL="285750" indent="-285750">
              <a:buFont typeface="Arial" panose="020B0604020202020204" pitchFamily="34" charset="0"/>
              <a:buChar char="•"/>
            </a:pPr>
            <a:r>
              <a:rPr lang="en-GB" sz="2000"/>
              <a:t>Start and end dates for each term</a:t>
            </a:r>
          </a:p>
          <a:p>
            <a:pPr marL="285750" indent="-285750">
              <a:buFont typeface="Arial" panose="020B0604020202020204" pitchFamily="34" charset="0"/>
              <a:buChar char="•"/>
            </a:pPr>
            <a:r>
              <a:rPr lang="en-GB" sz="2000"/>
              <a:t>Day and time</a:t>
            </a:r>
          </a:p>
          <a:p>
            <a:pPr marL="285750" indent="-285750">
              <a:buFont typeface="Arial" panose="020B0604020202020204" pitchFamily="34" charset="0"/>
              <a:buChar char="•"/>
            </a:pPr>
            <a:r>
              <a:rPr lang="en-GB" sz="2000"/>
              <a:t>The facility (e.g. half the sports hall/ astro) or room booking for societies.</a:t>
            </a:r>
          </a:p>
          <a:p>
            <a:pPr marL="285750" indent="-285750">
              <a:buFont typeface="Arial" panose="020B0604020202020204" pitchFamily="34" charset="0"/>
              <a:buChar char="•"/>
            </a:pPr>
            <a:endParaRPr lang="en-GB" sz="2000"/>
          </a:p>
          <a:p>
            <a:r>
              <a:rPr lang="en-GB" sz="2000"/>
              <a:t>Co-ordinators aim to book all regular sessions by the end of June and disclose these with clubs and societies over the summer break.</a:t>
            </a:r>
          </a:p>
          <a:p>
            <a:endParaRPr lang="en-GB" sz="2000"/>
          </a:p>
          <a:p>
            <a:r>
              <a:rPr lang="en-GB" sz="2000"/>
              <a:t>If you play matches, please keep an eye out for their announcement and share them with your sports co-ordinator. So, they can be booked in ASAP.</a:t>
            </a:r>
          </a:p>
        </p:txBody>
      </p:sp>
    </p:spTree>
    <p:extLst>
      <p:ext uri="{BB962C8B-B14F-4D97-AF65-F5344CB8AC3E}">
        <p14:creationId xmlns:p14="http://schemas.microsoft.com/office/powerpoint/2010/main" val="201415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yellow and black logo&#10;&#10;Description automatically generated">
            <a:extLst>
              <a:ext uri="{FF2B5EF4-FFF2-40B4-BE49-F238E27FC236}">
                <a16:creationId xmlns:a16="http://schemas.microsoft.com/office/drawing/2014/main" id="{B32EEEF2-5868-BA5B-05F3-A7C2D1A9B0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1" y="0"/>
            <a:ext cx="2729764" cy="1463040"/>
          </a:xfrm>
          <a:prstGeom prst="rect">
            <a:avLst/>
          </a:prstGeom>
        </p:spPr>
      </p:pic>
      <p:sp>
        <p:nvSpPr>
          <p:cNvPr id="3" name="Rectangle 2">
            <a:extLst>
              <a:ext uri="{FF2B5EF4-FFF2-40B4-BE49-F238E27FC236}">
                <a16:creationId xmlns:a16="http://schemas.microsoft.com/office/drawing/2014/main" id="{C04CCCAB-E5F8-E673-4024-195E7CCA86FC}"/>
              </a:ext>
            </a:extLst>
          </p:cNvPr>
          <p:cNvSpPr/>
          <p:nvPr/>
        </p:nvSpPr>
        <p:spPr>
          <a:xfrm>
            <a:off x="905540" y="1262360"/>
            <a:ext cx="10380919" cy="923330"/>
          </a:xfrm>
          <a:prstGeom prst="rect">
            <a:avLst/>
          </a:prstGeom>
          <a:noFill/>
        </p:spPr>
        <p:txBody>
          <a:bodyPr wrap="none" lIns="91440" tIns="45720" rIns="91440" bIns="45720">
            <a:spAutoFit/>
          </a:bodyPr>
          <a:lstStyle/>
          <a:p>
            <a:pPr algn="ctr"/>
            <a:r>
              <a:rPr lang="en-GB" sz="5400" b="0" cap="none" spc="0">
                <a:ln w="0"/>
                <a:solidFill>
                  <a:schemeClr val="tx1"/>
                </a:solidFill>
                <a:effectLst>
                  <a:outerShdw blurRad="38100" dist="19050" dir="2700000" algn="tl" rotWithShape="0">
                    <a:schemeClr val="dk1">
                      <a:alpha val="40000"/>
                    </a:schemeClr>
                  </a:outerShdw>
                </a:effectLst>
              </a:rPr>
              <a:t>Instructor forms/ Private vehicle use</a:t>
            </a:r>
          </a:p>
        </p:txBody>
      </p:sp>
      <p:sp>
        <p:nvSpPr>
          <p:cNvPr id="4" name="TextBox 3">
            <a:extLst>
              <a:ext uri="{FF2B5EF4-FFF2-40B4-BE49-F238E27FC236}">
                <a16:creationId xmlns:a16="http://schemas.microsoft.com/office/drawing/2014/main" id="{4717B3A0-E5FF-9019-D8B2-599A6B66DB04}"/>
              </a:ext>
            </a:extLst>
          </p:cNvPr>
          <p:cNvSpPr txBox="1"/>
          <p:nvPr/>
        </p:nvSpPr>
        <p:spPr>
          <a:xfrm>
            <a:off x="666750" y="2371725"/>
            <a:ext cx="10680078" cy="5786199"/>
          </a:xfrm>
          <a:prstGeom prst="rect">
            <a:avLst/>
          </a:prstGeom>
          <a:noFill/>
        </p:spPr>
        <p:txBody>
          <a:bodyPr wrap="square" lIns="91440" tIns="45720" rIns="91440" bIns="45720" rtlCol="0" anchor="t">
            <a:spAutoFit/>
          </a:bodyPr>
          <a:lstStyle/>
          <a:p>
            <a:r>
              <a:rPr lang="en-GB" sz="2000"/>
              <a:t>If you plan on using instructors or coaches during 2024-25 they will need to register with us via </a:t>
            </a:r>
            <a:r>
              <a:rPr lang="en-GB" sz="2000">
                <a:hlinkClick r:id="rId3"/>
              </a:rPr>
              <a:t>The SU Instructor Form</a:t>
            </a:r>
            <a:r>
              <a:rPr lang="en-GB" sz="2000"/>
              <a:t> .</a:t>
            </a:r>
          </a:p>
          <a:p>
            <a:endParaRPr lang="en-GB" sz="2000"/>
          </a:p>
          <a:p>
            <a:r>
              <a:rPr lang="en-GB" sz="2000"/>
              <a:t>To ensure they are paid for their services, it is of their benefit to disclose coaching qualifications and up to date public liability insurance. </a:t>
            </a:r>
          </a:p>
          <a:p>
            <a:endParaRPr lang="en-GB" sz="2000"/>
          </a:p>
          <a:p>
            <a:r>
              <a:rPr lang="en-GB" sz="2000"/>
              <a:t>Student members of a club that act as instructors/ coaches will not be paid for their services.</a:t>
            </a:r>
          </a:p>
          <a:p>
            <a:endParaRPr lang="en-GB" sz="2000"/>
          </a:p>
          <a:p>
            <a:r>
              <a:rPr lang="en-GB" sz="2000"/>
              <a:t>Allocated drivers for matchdays, events or trips can be reimbursed (40p a mile) for the use of their car but make sure you have included this on your budget as it can be a huge expense.</a:t>
            </a:r>
          </a:p>
          <a:p>
            <a:endParaRPr lang="en-GB" sz="2000"/>
          </a:p>
          <a:p>
            <a:r>
              <a:rPr lang="en-GB" sz="2000"/>
              <a:t>They will be required to complete the </a:t>
            </a:r>
            <a:r>
              <a:rPr lang="en-GB" sz="2000">
                <a:hlinkClick r:id="rId4"/>
              </a:rPr>
              <a:t>Private Vehicle Registration form (office.com)</a:t>
            </a:r>
            <a:r>
              <a:rPr lang="en-GB" sz="2000"/>
              <a:t> if they wish to be reimbursed. This needs to then be uploaded onto SGF to as a money request to claim the expense.</a:t>
            </a:r>
            <a:endParaRPr lang="en-GB" sz="2000">
              <a:cs typeface="Calibri"/>
            </a:endParaRPr>
          </a:p>
          <a:p>
            <a:r>
              <a:rPr lang="en-GB" sz="2000"/>
              <a:t> </a:t>
            </a:r>
          </a:p>
          <a:p>
            <a:endParaRPr lang="en-GB"/>
          </a:p>
          <a:p>
            <a:endParaRPr lang="en-GB"/>
          </a:p>
          <a:p>
            <a:endParaRPr lang="en-GB"/>
          </a:p>
          <a:p>
            <a:endParaRPr lang="en-GB"/>
          </a:p>
          <a:p>
            <a:endParaRPr lang="en-GB"/>
          </a:p>
        </p:txBody>
      </p:sp>
    </p:spTree>
    <p:extLst>
      <p:ext uri="{BB962C8B-B14F-4D97-AF65-F5344CB8AC3E}">
        <p14:creationId xmlns:p14="http://schemas.microsoft.com/office/powerpoint/2010/main" val="2256405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413152-2be1-4b6e-bea2-08fd23444c45">
      <Terms xmlns="http://schemas.microsoft.com/office/infopath/2007/PartnerControls"/>
    </lcf76f155ced4ddcb4097134ff3c332f>
    <TaxCatchAll xmlns="d789e07b-0ed1-4892-a5c3-bb52994b9d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4F7919A3E15B46857DE088E427C327" ma:contentTypeVersion="18" ma:contentTypeDescription="Create a new document." ma:contentTypeScope="" ma:versionID="b5ee6ff89b31df2d6da1da08e8bf7aca">
  <xsd:schema xmlns:xsd="http://www.w3.org/2001/XMLSchema" xmlns:xs="http://www.w3.org/2001/XMLSchema" xmlns:p="http://schemas.microsoft.com/office/2006/metadata/properties" xmlns:ns2="99413152-2be1-4b6e-bea2-08fd23444c45" xmlns:ns3="e34a646c-6c9f-435c-8fda-3b80bf16d22f" xmlns:ns4="d789e07b-0ed1-4892-a5c3-bb52994b9db7" targetNamespace="http://schemas.microsoft.com/office/2006/metadata/properties" ma:root="true" ma:fieldsID="ad88a340f0fb1d35eb96107269a5e94a" ns2:_="" ns3:_="" ns4:_="">
    <xsd:import namespace="99413152-2be1-4b6e-bea2-08fd23444c45"/>
    <xsd:import namespace="e34a646c-6c9f-435c-8fda-3b80bf16d22f"/>
    <xsd:import namespace="d789e07b-0ed1-4892-a5c3-bb52994b9d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13152-2be1-4b6e-bea2-08fd23444c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77291d1-ad8b-45b0-85be-c6c1787955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34a646c-6c9f-435c-8fda-3b80bf16d2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89e07b-0ed1-4892-a5c3-bb52994b9db7"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6003443c-82dd-473e-aa92-f717354587f0}" ma:internalName="TaxCatchAll" ma:showField="CatchAllData" ma:web="e34a646c-6c9f-435c-8fda-3b80bf16d2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99733-34E8-4012-BFC3-E96A1A1CFADF}">
  <ds:schemaRefs>
    <ds:schemaRef ds:uri="99413152-2be1-4b6e-bea2-08fd23444c45"/>
    <ds:schemaRef ds:uri="d789e07b-0ed1-4892-a5c3-bb52994b9db7"/>
    <ds:schemaRef ds:uri="e34a646c-6c9f-435c-8fda-3b80bf16d2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948B636-824A-4A39-A7DF-F925167ADF04}">
  <ds:schemaRefs>
    <ds:schemaRef ds:uri="http://schemas.microsoft.com/sharepoint/v3/contenttype/forms"/>
  </ds:schemaRefs>
</ds:datastoreItem>
</file>

<file path=customXml/itemProps3.xml><?xml version="1.0" encoding="utf-8"?>
<ds:datastoreItem xmlns:ds="http://schemas.openxmlformats.org/officeDocument/2006/customXml" ds:itemID="{5947E08E-1BB8-48CE-AF20-D7E6316E4C39}">
  <ds:schemaRefs>
    <ds:schemaRef ds:uri="99413152-2be1-4b6e-bea2-08fd23444c45"/>
    <ds:schemaRef ds:uri="d789e07b-0ed1-4892-a5c3-bb52994b9db7"/>
    <ds:schemaRef ds:uri="e34a646c-6c9f-435c-8fda-3b80bf16d22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Milburn</dc:creator>
  <cp:revision>34</cp:revision>
  <dcterms:created xsi:type="dcterms:W3CDTF">2024-04-05T08:55:18Z</dcterms:created>
  <dcterms:modified xsi:type="dcterms:W3CDTF">2024-04-29T09:39:04Z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0x0101001D4F7919A3E15B46857DE088E427C327</vt:lpwstr>
  </property>
  <property fmtid="{D5CDD505-2E9C-101B-9397-08002B2CF9AE}" pid="3" name="MediaServiceImageTags">
    <vt:lpwstr/>
  </property>
</Properties>
</file>